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74" r:id="rId1"/>
  </p:sldMasterIdLst>
  <p:notesMasterIdLst>
    <p:notesMasterId r:id="rId32"/>
  </p:notesMasterIdLst>
  <p:sldIdLst>
    <p:sldId id="270" r:id="rId2"/>
    <p:sldId id="256" r:id="rId3"/>
    <p:sldId id="257" r:id="rId4"/>
    <p:sldId id="258" r:id="rId5"/>
    <p:sldId id="259" r:id="rId6"/>
    <p:sldId id="269" r:id="rId7"/>
    <p:sldId id="264" r:id="rId8"/>
    <p:sldId id="265" r:id="rId9"/>
    <p:sldId id="266" r:id="rId10"/>
    <p:sldId id="267" r:id="rId11"/>
    <p:sldId id="268" r:id="rId12"/>
    <p:sldId id="261" r:id="rId13"/>
    <p:sldId id="263" r:id="rId14"/>
    <p:sldId id="272" r:id="rId15"/>
    <p:sldId id="262" r:id="rId16"/>
    <p:sldId id="271" r:id="rId17"/>
    <p:sldId id="273" r:id="rId18"/>
    <p:sldId id="274" r:id="rId19"/>
    <p:sldId id="275" r:id="rId20"/>
    <p:sldId id="276" r:id="rId21"/>
    <p:sldId id="278" r:id="rId22"/>
    <p:sldId id="285" r:id="rId23"/>
    <p:sldId id="279" r:id="rId24"/>
    <p:sldId id="280" r:id="rId25"/>
    <p:sldId id="281" r:id="rId26"/>
    <p:sldId id="282" r:id="rId27"/>
    <p:sldId id="283" r:id="rId28"/>
    <p:sldId id="286" r:id="rId29"/>
    <p:sldId id="287" r:id="rId30"/>
    <p:sldId id="28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53267AA3-EDA2-AD4C-B997-04CB028AFEFF}">
          <p14:sldIdLst>
            <p14:sldId id="270"/>
            <p14:sldId id="256"/>
          </p14:sldIdLst>
        </p14:section>
        <p14:section name="Introduction" id="{9214EF73-9DC1-FC44-9180-020778F7857C}">
          <p14:sldIdLst>
            <p14:sldId id="257"/>
            <p14:sldId id="258"/>
            <p14:sldId id="259"/>
            <p14:sldId id="269"/>
          </p14:sldIdLst>
        </p14:section>
        <p14:section name="Symfony File Structure" id="{EF57E12D-4AC7-F04F-8D2C-29FA2002CB99}">
          <p14:sldIdLst>
            <p14:sldId id="264"/>
            <p14:sldId id="265"/>
            <p14:sldId id="266"/>
            <p14:sldId id="267"/>
            <p14:sldId id="268"/>
          </p14:sldIdLst>
        </p14:section>
        <p14:section name="Symfony Components" id="{F17A4098-F9E8-3B4B-A1D7-E8BA4DE7BC5A}">
          <p14:sldIdLst>
            <p14:sldId id="261"/>
            <p14:sldId id="263"/>
            <p14:sldId id="272"/>
            <p14:sldId id="262"/>
            <p14:sldId id="271"/>
            <p14:sldId id="273"/>
            <p14:sldId id="274"/>
            <p14:sldId id="275"/>
          </p14:sldIdLst>
        </p14:section>
        <p14:section name="Symfony Bundles &amp; Services" id="{DDBBD2BE-0EA9-1143-B24F-BB9E94C8EF86}">
          <p14:sldIdLst>
            <p14:sldId id="276"/>
            <p14:sldId id="278"/>
            <p14:sldId id="285"/>
          </p14:sldIdLst>
        </p14:section>
        <p14:section name="Demo" id="{A31C0442-D44A-3841-B787-89656684A86F}">
          <p14:sldIdLst>
            <p14:sldId id="279"/>
          </p14:sldIdLst>
        </p14:section>
        <p14:section name="Wrap Up" id="{E398874C-D554-BA4C-A502-943DB969D898}">
          <p14:sldIdLst>
            <p14:sldId id="280"/>
            <p14:sldId id="281"/>
            <p14:sldId id="282"/>
          </p14:sldIdLst>
        </p14:section>
        <p14:section name="Final Thoughs &amp; Questions" id="{260E3287-5B9B-E841-BB42-7F5B5128CA7D}">
          <p14:sldIdLst>
            <p14:sldId id="283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9"/>
    <p:restoredTop sz="87114"/>
  </p:normalViewPr>
  <p:slideViewPr>
    <p:cSldViewPr snapToGrid="0" snapToObjects="1">
      <p:cViewPr varScale="1">
        <p:scale>
          <a:sx n="97" d="100"/>
          <a:sy n="97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ACC97-3816-6C42-9350-54DABAA8C28A}" type="datetimeFigureOut">
              <a:rPr lang="en-US" smtClean="0"/>
              <a:t>3/29/17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DD1C1-C15F-B347-951C-BEE680EE8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DD1C1-C15F-B347-951C-BEE680EE8C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14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Specific</a:t>
            </a:r>
            <a:r>
              <a:rPr lang="en-US" baseline="0" dirty="0" smtClean="0"/>
              <a:t> queries are good for offloading operations to the SQL server. This is also used to retrieve refined data instead of unnecessary object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Q: What are some reasons I wouldn’t want all the object data being returned in a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request?</a:t>
            </a:r>
          </a:p>
          <a:p>
            <a:r>
              <a:rPr lang="en-US" baseline="0" dirty="0" smtClean="0"/>
              <a:t>A: Efficiency, Security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DD1C1-C15F-B347-951C-BEE680EE8C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5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Q: Can anyone tell me what</a:t>
            </a:r>
            <a:r>
              <a:rPr lang="en-US" baseline="0" dirty="0" smtClean="0"/>
              <a:t> a 400 Status code means?</a:t>
            </a:r>
          </a:p>
          <a:p>
            <a:r>
              <a:rPr lang="en-US" baseline="0" dirty="0" smtClean="0"/>
              <a:t>A; Somethings broke in particular it means the resource requested is not found.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DD1C1-C15F-B347-951C-BEE680EE8C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10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YAML is a human readable data serialization language. Commonly used for </a:t>
            </a:r>
            <a:r>
              <a:rPr lang="en-US" dirty="0" err="1" smtClean="0"/>
              <a:t>config</a:t>
            </a:r>
            <a:r>
              <a:rPr lang="en-US" dirty="0" smtClean="0"/>
              <a:t> files.</a:t>
            </a:r>
          </a:p>
          <a:p>
            <a:r>
              <a:rPr lang="en-US" dirty="0" smtClean="0"/>
              <a:t>Will discuss further on in the configuration section.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DD1C1-C15F-B347-951C-BEE680EE8C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6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DD1C1-C15F-B347-951C-BEE680EE8C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73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 Dev.</a:t>
            </a:r>
            <a:r>
              <a:rPr lang="en-US" baseline="0" dirty="0" smtClean="0"/>
              <a:t> That writes code for web and desktop platform.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DD1C1-C15F-B347-951C-BEE680EE8C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50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RSC I was tasked to use it </a:t>
            </a:r>
            <a:r>
              <a:rPr lang="en-US" dirty="0" smtClean="0"/>
              <a:t>but </a:t>
            </a:r>
            <a:r>
              <a:rPr lang="en-US" dirty="0" smtClean="0"/>
              <a:t>turned it </a:t>
            </a:r>
            <a:r>
              <a:rPr lang="en-US" dirty="0" smtClean="0"/>
              <a:t>down due to difficulty</a:t>
            </a:r>
            <a:r>
              <a:rPr lang="en-US" baseline="0" dirty="0" smtClean="0"/>
              <a:t> 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DD1C1-C15F-B347-951C-BEE680EE8C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32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 Bundle: Application Specific One off feature never to be used anywhere else but in one</a:t>
            </a:r>
            <a:r>
              <a:rPr lang="en-US" baseline="0" dirty="0" smtClean="0"/>
              <a:t> place.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DD1C1-C15F-B347-951C-BEE680EE8C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0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DD1C1-C15F-B347-951C-BEE680EE8C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6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Composer.js</a:t>
            </a:r>
            <a:r>
              <a:rPr lang="en-US" dirty="0" smtClean="0"/>
              <a:t> file </a:t>
            </a:r>
            <a:r>
              <a:rPr lang="en-US" dirty="0" err="1" smtClean="0"/>
              <a:t>dependecy</a:t>
            </a:r>
            <a:r>
              <a:rPr lang="en-US" dirty="0" smtClean="0"/>
              <a:t> documentation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DD1C1-C15F-B347-951C-BEE680EE8C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90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anyone tell me why we might want to clear the cache?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Solution: Application changes may not appear if the cache is intact.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CLI Tools Image</a:t>
            </a:r>
          </a:p>
          <a:p>
            <a:r>
              <a:rPr lang="en-US" baseline="0" dirty="0" smtClean="0"/>
              <a:t>List CLI Tools command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DD1C1-C15F-B347-951C-BEE680EE8C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97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to One-Off </a:t>
            </a:r>
            <a:r>
              <a:rPr lang="en-US" baseline="0" dirty="0" err="1" smtClean="0"/>
              <a:t>Feautes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DD1C1-C15F-B347-951C-BEE680EE8C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23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(1)</a:t>
            </a:r>
          </a:p>
          <a:p>
            <a:r>
              <a:rPr lang="en-US" dirty="0" smtClean="0"/>
              <a:t>Who has ever used an MVC Before?</a:t>
            </a:r>
          </a:p>
          <a:p>
            <a:r>
              <a:rPr lang="en-US" dirty="0" smtClean="0"/>
              <a:t>Pick someone: Can you tell me</a:t>
            </a:r>
            <a:r>
              <a:rPr lang="en-US" baseline="0" dirty="0" smtClean="0"/>
              <a:t> an advantage of the MVC Paradigm?</a:t>
            </a:r>
          </a:p>
          <a:p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 is the separation of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odel,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iew and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ontroller — nothing more, nothing less. It's simply a paradigm; an ideal that you should have in the back of your mind when designing classes. Avoid mixing code from the three categories into one class.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separation of responsibilities allows flexibility down the road. For example, because the view doesn't care about the underlying model, supporting multiple file formats is easier: just add a model subclass for each.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 functions designed to keep action function clean and free of cluttered code. 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Ex: Validation, Data Retrieval, Generate Response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DD1C1-C15F-B347-951C-BEE680EE8C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1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451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75" r:id="rId1"/>
    <p:sldLayoutId id="2147484576" r:id="rId2"/>
    <p:sldLayoutId id="2147484577" r:id="rId3"/>
    <p:sldLayoutId id="2147484578" r:id="rId4"/>
    <p:sldLayoutId id="2147484579" r:id="rId5"/>
    <p:sldLayoutId id="2147484580" r:id="rId6"/>
    <p:sldLayoutId id="2147484581" r:id="rId7"/>
    <p:sldLayoutId id="2147484582" r:id="rId8"/>
    <p:sldLayoutId id="2147484583" r:id="rId9"/>
    <p:sldLayoutId id="2147484584" r:id="rId10"/>
    <p:sldLayoutId id="2147484585" r:id="rId11"/>
    <p:sldLayoutId id="2147484586" r:id="rId12"/>
    <p:sldLayoutId id="2147484587" r:id="rId13"/>
    <p:sldLayoutId id="2147484588" r:id="rId14"/>
    <p:sldLayoutId id="2147484589" r:id="rId15"/>
    <p:sldLayoutId id="2147484590" r:id="rId16"/>
    <p:sldLayoutId id="21474845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ymfblog.dev/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39.tiff"/><Relationship Id="rId5" Type="http://schemas.openxmlformats.org/officeDocument/2006/relationships/image" Target="../media/image40.tiff"/><Relationship Id="rId6" Type="http://schemas.openxmlformats.org/officeDocument/2006/relationships/image" Target="../media/image4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png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mosGarner/SymfBlo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3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Tests, Var, &amp; Vendor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7311015" cy="4195481"/>
          </a:xfrm>
        </p:spPr>
        <p:txBody>
          <a:bodyPr/>
          <a:lstStyle/>
          <a:p>
            <a:r>
              <a:rPr lang="en-US" dirty="0" smtClean="0"/>
              <a:t>Tests:</a:t>
            </a:r>
          </a:p>
          <a:p>
            <a:pPr lvl="1"/>
            <a:r>
              <a:rPr lang="en-US" dirty="0" smtClean="0"/>
              <a:t>Unit tests</a:t>
            </a:r>
          </a:p>
          <a:p>
            <a:pPr lvl="1"/>
            <a:r>
              <a:rPr lang="en-US" dirty="0" smtClean="0"/>
              <a:t>Generated on Bundle Creation</a:t>
            </a:r>
          </a:p>
          <a:p>
            <a:r>
              <a:rPr lang="en-US" dirty="0" smtClean="0"/>
              <a:t>Var:</a:t>
            </a:r>
          </a:p>
          <a:p>
            <a:pPr lvl="1"/>
            <a:r>
              <a:rPr lang="en-US" dirty="0" smtClean="0"/>
              <a:t>Cached Code files</a:t>
            </a:r>
          </a:p>
          <a:p>
            <a:pPr lvl="1"/>
            <a:r>
              <a:rPr lang="en-US" dirty="0" err="1" smtClean="0"/>
              <a:t>Enviorment</a:t>
            </a:r>
            <a:r>
              <a:rPr lang="en-US" dirty="0" smtClean="0"/>
              <a:t> Logs</a:t>
            </a:r>
          </a:p>
          <a:p>
            <a:pPr lvl="1"/>
            <a:r>
              <a:rPr lang="en-US" dirty="0" smtClean="0"/>
              <a:t>Application Session Logs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318" y="452718"/>
            <a:ext cx="3046846" cy="619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2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7922155" cy="4195481"/>
          </a:xfrm>
        </p:spPr>
        <p:txBody>
          <a:bodyPr/>
          <a:lstStyle/>
          <a:p>
            <a:r>
              <a:rPr lang="en-US" dirty="0" smtClean="0"/>
              <a:t>Built in Bundles</a:t>
            </a:r>
          </a:p>
          <a:p>
            <a:r>
              <a:rPr lang="en-US" dirty="0" smtClean="0"/>
              <a:t>Code Written by 3</a:t>
            </a:r>
            <a:r>
              <a:rPr lang="en-US" baseline="30000" dirty="0" smtClean="0"/>
              <a:t>rd</a:t>
            </a:r>
            <a:r>
              <a:rPr lang="en-US" dirty="0" smtClean="0"/>
              <a:t> Party or Framework Provider</a:t>
            </a:r>
          </a:p>
          <a:p>
            <a:r>
              <a:rPr lang="en-US" dirty="0" smtClean="0"/>
              <a:t>Should be Extended if manipulated</a:t>
            </a:r>
          </a:p>
          <a:p>
            <a:pPr lvl="1"/>
            <a:r>
              <a:rPr lang="en-US" b="1" dirty="0" smtClean="0"/>
              <a:t>NEVER</a:t>
            </a:r>
            <a:r>
              <a:rPr lang="en-US" dirty="0" smtClean="0"/>
              <a:t> CODE IN THESE FILES!!!</a:t>
            </a:r>
          </a:p>
          <a:p>
            <a:r>
              <a:rPr lang="en-US" dirty="0" smtClean="0"/>
              <a:t>Composer Installed and Updated</a:t>
            </a:r>
          </a:p>
          <a:p>
            <a:r>
              <a:rPr lang="en-US" dirty="0" smtClean="0"/>
              <a:t>Key Advantages:</a:t>
            </a:r>
          </a:p>
          <a:p>
            <a:pPr lvl="1"/>
            <a:r>
              <a:rPr lang="en-US" dirty="0" smtClean="0"/>
              <a:t>Feature Separated</a:t>
            </a:r>
          </a:p>
          <a:p>
            <a:pPr lvl="1"/>
            <a:r>
              <a:rPr lang="en-US" dirty="0" smtClean="0"/>
              <a:t>Extendable</a:t>
            </a:r>
          </a:p>
          <a:p>
            <a:pPr lvl="1"/>
            <a:r>
              <a:rPr lang="en-US" dirty="0" smtClean="0"/>
              <a:t>Testable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868" y="452718"/>
            <a:ext cx="2654878" cy="614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4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Symfony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Symfony CLI Tools</a:t>
            </a:r>
          </a:p>
          <a:p>
            <a:r>
              <a:rPr lang="en-US" dirty="0" smtClean="0"/>
              <a:t>Bundles</a:t>
            </a:r>
          </a:p>
          <a:p>
            <a:r>
              <a:rPr lang="en-US" dirty="0" smtClean="0"/>
              <a:t>Actions &amp; Controllers</a:t>
            </a:r>
          </a:p>
          <a:p>
            <a:r>
              <a:rPr lang="en-US" dirty="0" smtClean="0"/>
              <a:t>Models &amp; Views</a:t>
            </a:r>
          </a:p>
          <a:p>
            <a:r>
              <a:rPr lang="en-US" dirty="0" smtClean="0"/>
              <a:t>Twig Templating Engine</a:t>
            </a:r>
          </a:p>
          <a:p>
            <a:r>
              <a:rPr lang="en-US" dirty="0" smtClean="0"/>
              <a:t>Routing</a:t>
            </a:r>
          </a:p>
          <a:p>
            <a:r>
              <a:rPr lang="en-US" dirty="0" smtClean="0"/>
              <a:t>Configuration (Yet another markup language!!)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582" y="4150658"/>
            <a:ext cx="4326028" cy="24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0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Symfony CLI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308400" cy="4195481"/>
          </a:xfrm>
        </p:spPr>
        <p:txBody>
          <a:bodyPr/>
          <a:lstStyle/>
          <a:p>
            <a:r>
              <a:rPr lang="en-US" dirty="0" smtClean="0"/>
              <a:t>CLI: Command Line Interface</a:t>
            </a:r>
          </a:p>
          <a:p>
            <a:r>
              <a:rPr lang="en-US" dirty="0" smtClean="0"/>
              <a:t>Comes built into Symfony</a:t>
            </a:r>
          </a:p>
          <a:p>
            <a:r>
              <a:rPr lang="en-US" dirty="0" smtClean="0"/>
              <a:t>Commands found in /bin dir.</a:t>
            </a:r>
          </a:p>
          <a:p>
            <a:r>
              <a:rPr lang="en-US" dirty="0" smtClean="0"/>
              <a:t>Common Uses:</a:t>
            </a:r>
          </a:p>
          <a:p>
            <a:pPr lvl="1"/>
            <a:r>
              <a:rPr lang="en-US" dirty="0" smtClean="0"/>
              <a:t>Cache clearing</a:t>
            </a:r>
          </a:p>
          <a:p>
            <a:pPr lvl="1"/>
            <a:r>
              <a:rPr lang="en-US" dirty="0" smtClean="0"/>
              <a:t>Bundle Generation</a:t>
            </a:r>
          </a:p>
          <a:p>
            <a:pPr lvl="1"/>
            <a:r>
              <a:rPr lang="en-US" dirty="0" smtClean="0"/>
              <a:t>Database creation, migration, and deletion</a:t>
            </a:r>
          </a:p>
          <a:p>
            <a:pPr lvl="1"/>
            <a:r>
              <a:rPr lang="en-US" dirty="0" smtClean="0"/>
              <a:t>Schema Update</a:t>
            </a:r>
          </a:p>
        </p:txBody>
      </p:sp>
    </p:spTree>
    <p:extLst>
      <p:ext uri="{BB962C8B-B14F-4D97-AF65-F5344CB8AC3E}">
        <p14:creationId xmlns:p14="http://schemas.microsoft.com/office/powerpoint/2010/main" val="56406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011161" cy="4195481"/>
          </a:xfrm>
        </p:spPr>
        <p:txBody>
          <a:bodyPr/>
          <a:lstStyle/>
          <a:p>
            <a:r>
              <a:rPr lang="en-US" dirty="0" smtClean="0"/>
              <a:t>Everything in Symfony is a Bundle</a:t>
            </a:r>
          </a:p>
          <a:p>
            <a:r>
              <a:rPr lang="en-US" dirty="0" smtClean="0"/>
              <a:t>Bundle</a:t>
            </a:r>
            <a:r>
              <a:rPr lang="en-US" dirty="0"/>
              <a:t> =</a:t>
            </a:r>
            <a:r>
              <a:rPr lang="en-US" dirty="0" smtClean="0"/>
              <a:t> Feature</a:t>
            </a:r>
          </a:p>
          <a:p>
            <a:r>
              <a:rPr lang="en-US" dirty="0"/>
              <a:t>Must be registered in </a:t>
            </a:r>
            <a:r>
              <a:rPr lang="en-US" dirty="0" err="1" smtClean="0"/>
              <a:t>AppKernel</a:t>
            </a:r>
            <a:endParaRPr lang="en-US" dirty="0" smtClean="0"/>
          </a:p>
          <a:p>
            <a:r>
              <a:rPr lang="en-US" dirty="0" smtClean="0"/>
              <a:t>Natural Habitats:</a:t>
            </a:r>
          </a:p>
          <a:p>
            <a:pPr lvl="1"/>
            <a:r>
              <a:rPr lang="en-US" dirty="0" smtClean="0"/>
              <a:t>App, Src, and Vendor Directories</a:t>
            </a:r>
          </a:p>
          <a:p>
            <a:r>
              <a:rPr lang="en-US" dirty="0" err="1" smtClean="0"/>
              <a:t>AppBundle</a:t>
            </a:r>
            <a:r>
              <a:rPr lang="en-US" dirty="0" smtClean="0"/>
              <a:t> is for one-off Bundles**</a:t>
            </a:r>
          </a:p>
          <a:p>
            <a:pPr lvl="1"/>
            <a:r>
              <a:rPr lang="en-US" dirty="0" smtClean="0"/>
              <a:t>Non reusable features</a:t>
            </a:r>
          </a:p>
          <a:p>
            <a:pPr lvl="1"/>
            <a:r>
              <a:rPr lang="en-US" dirty="0" smtClean="0"/>
              <a:t>Developers Choice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946" y="3176664"/>
            <a:ext cx="4912020" cy="327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Controllers &amp;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5529" y="3581400"/>
            <a:ext cx="4396339" cy="2610284"/>
          </a:xfrm>
        </p:spPr>
        <p:txBody>
          <a:bodyPr>
            <a:normAutofit/>
          </a:bodyPr>
          <a:lstStyle/>
          <a:p>
            <a:r>
              <a:rPr lang="en-US" dirty="0" smtClean="0"/>
              <a:t>Actions</a:t>
            </a:r>
          </a:p>
          <a:p>
            <a:pPr lvl="1"/>
            <a:r>
              <a:rPr lang="en-US" dirty="0" smtClean="0"/>
              <a:t>Action: Function inside a controller</a:t>
            </a:r>
          </a:p>
          <a:p>
            <a:pPr lvl="1"/>
            <a:r>
              <a:rPr lang="en-US" dirty="0" smtClean="0"/>
              <a:t>Where the magic happens</a:t>
            </a:r>
          </a:p>
          <a:p>
            <a:pPr lvl="1"/>
            <a:r>
              <a:rPr lang="en-US" dirty="0" smtClean="0"/>
              <a:t>Must return a Response!!</a:t>
            </a:r>
          </a:p>
          <a:p>
            <a:pPr lvl="2"/>
            <a:r>
              <a:rPr lang="en-US" dirty="0" smtClean="0"/>
              <a:t>HTML &amp; JSON</a:t>
            </a:r>
          </a:p>
          <a:p>
            <a:pPr lvl="1"/>
            <a:r>
              <a:rPr lang="en-US" dirty="0" smtClean="0"/>
              <a:t>[Function]Action (Ex: </a:t>
            </a:r>
            <a:r>
              <a:rPr lang="en-US" dirty="0" err="1" smtClean="0"/>
              <a:t>IndexAction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2131" y="3581400"/>
            <a:ext cx="4396341" cy="2614766"/>
          </a:xfrm>
        </p:spPr>
        <p:txBody>
          <a:bodyPr>
            <a:normAutofit/>
          </a:bodyPr>
          <a:lstStyle/>
          <a:p>
            <a:r>
              <a:rPr lang="en-US" dirty="0" smtClean="0"/>
              <a:t>Controllers</a:t>
            </a:r>
          </a:p>
          <a:p>
            <a:pPr lvl="1"/>
            <a:r>
              <a:rPr lang="en-US" dirty="0" smtClean="0"/>
              <a:t>/Controller </a:t>
            </a:r>
          </a:p>
          <a:p>
            <a:pPr lvl="1"/>
            <a:r>
              <a:rPr lang="en-US" dirty="0" smtClean="0"/>
              <a:t>Wrapper for actions</a:t>
            </a:r>
          </a:p>
          <a:p>
            <a:pPr lvl="1"/>
            <a:r>
              <a:rPr lang="en-US" dirty="0" smtClean="0"/>
              <a:t>Feature Specific Actions</a:t>
            </a:r>
          </a:p>
          <a:p>
            <a:pPr lvl="1"/>
            <a:r>
              <a:rPr lang="en-US" dirty="0" smtClean="0"/>
              <a:t>Base Functions (2)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52131" y="1346200"/>
            <a:ext cx="9479737" cy="1583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Model View Controller (1)</a:t>
            </a:r>
          </a:p>
          <a:p>
            <a:pPr lvl="1"/>
            <a:r>
              <a:rPr lang="en-US" dirty="0" smtClean="0"/>
              <a:t>Model: DDL, DML, DCL</a:t>
            </a:r>
          </a:p>
          <a:p>
            <a:pPr lvl="1"/>
            <a:r>
              <a:rPr lang="en-US" dirty="0" smtClean="0"/>
              <a:t>View: Page Rendering</a:t>
            </a:r>
          </a:p>
          <a:p>
            <a:pPr lvl="1"/>
            <a:r>
              <a:rPr lang="en-US" dirty="0" smtClean="0"/>
              <a:t>Controller: Application Logic / Business Rules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141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&amp;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Data Objects</a:t>
            </a:r>
          </a:p>
          <a:p>
            <a:pPr lvl="1"/>
            <a:r>
              <a:rPr lang="en-US" dirty="0" smtClean="0"/>
              <a:t>PHP Class Files in /Entity dir.</a:t>
            </a:r>
          </a:p>
          <a:p>
            <a:pPr lvl="1"/>
            <a:r>
              <a:rPr lang="en-US" dirty="0" smtClean="0"/>
              <a:t>Doctrine Entity Manager</a:t>
            </a:r>
          </a:p>
          <a:p>
            <a:pPr lvl="2"/>
            <a:r>
              <a:rPr lang="en-US" dirty="0" smtClean="0"/>
              <a:t>Configurable</a:t>
            </a:r>
          </a:p>
          <a:p>
            <a:r>
              <a:rPr lang="en-US" dirty="0" smtClean="0"/>
              <a:t>Repositories:</a:t>
            </a:r>
          </a:p>
          <a:p>
            <a:pPr lvl="1"/>
            <a:r>
              <a:rPr lang="en-US" dirty="0" smtClean="0"/>
              <a:t>Default Repos.</a:t>
            </a:r>
          </a:p>
          <a:p>
            <a:pPr lvl="2"/>
            <a:r>
              <a:rPr lang="en-US" dirty="0" err="1" smtClean="0"/>
              <a:t>FindOne</a:t>
            </a:r>
            <a:r>
              <a:rPr lang="en-US" dirty="0" smtClean="0"/>
              <a:t>, </a:t>
            </a:r>
            <a:r>
              <a:rPr lang="en-US" dirty="0" err="1" smtClean="0"/>
              <a:t>FindAll</a:t>
            </a:r>
            <a:r>
              <a:rPr lang="en-US" dirty="0" smtClean="0"/>
              <a:t>, </a:t>
            </a:r>
            <a:r>
              <a:rPr lang="en-US" dirty="0" err="1" smtClean="0"/>
              <a:t>FindBy</a:t>
            </a:r>
            <a:r>
              <a:rPr lang="en-US" dirty="0" smtClean="0"/>
              <a:t>, </a:t>
            </a:r>
            <a:r>
              <a:rPr lang="en-US" dirty="0" err="1" smtClean="0"/>
              <a:t>FindOneBy</a:t>
            </a:r>
            <a:endParaRPr lang="en-US" dirty="0" smtClean="0"/>
          </a:p>
          <a:p>
            <a:pPr lvl="1"/>
            <a:r>
              <a:rPr lang="en-US" dirty="0" smtClean="0"/>
              <a:t>Custom Repos.</a:t>
            </a:r>
          </a:p>
          <a:p>
            <a:pPr lvl="2"/>
            <a:r>
              <a:rPr lang="en-US" dirty="0" smtClean="0"/>
              <a:t>/Repository</a:t>
            </a:r>
          </a:p>
          <a:p>
            <a:pPr lvl="2"/>
            <a:r>
              <a:rPr lang="en-US" dirty="0" smtClean="0"/>
              <a:t>Specific Queries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Views</a:t>
            </a:r>
          </a:p>
          <a:p>
            <a:pPr lvl="1"/>
            <a:r>
              <a:rPr lang="en-US" dirty="0" smtClean="0"/>
              <a:t>Page Rendering</a:t>
            </a:r>
          </a:p>
          <a:p>
            <a:pPr lvl="1"/>
            <a:r>
              <a:rPr lang="en-US" dirty="0" smtClean="0"/>
              <a:t>Twig Templating Engine</a:t>
            </a:r>
          </a:p>
          <a:p>
            <a:pPr lvl="1"/>
            <a:r>
              <a:rPr lang="en-US" dirty="0" smtClean="0"/>
              <a:t>Get data from controller function</a:t>
            </a:r>
          </a:p>
          <a:p>
            <a:pPr lvl="1"/>
            <a:r>
              <a:rPr lang="en-US" dirty="0" smtClean="0"/>
              <a:t>Display data</a:t>
            </a:r>
          </a:p>
          <a:p>
            <a:pPr lvl="1"/>
            <a:r>
              <a:rPr lang="en-US" dirty="0" smtClean="0"/>
              <a:t>Minimum logic</a:t>
            </a:r>
          </a:p>
        </p:txBody>
      </p:sp>
    </p:spTree>
    <p:extLst>
      <p:ext uri="{BB962C8B-B14F-4D97-AF65-F5344CB8AC3E}">
        <p14:creationId xmlns:p14="http://schemas.microsoft.com/office/powerpoint/2010/main" val="196530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80" y="160682"/>
            <a:ext cx="639093" cy="9452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Twig Templating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3331528" cy="1293787"/>
          </a:xfrm>
        </p:spPr>
        <p:txBody>
          <a:bodyPr/>
          <a:lstStyle/>
          <a:p>
            <a:r>
              <a:rPr lang="en-US" dirty="0" smtClean="0"/>
              <a:t>Functions:</a:t>
            </a:r>
          </a:p>
          <a:p>
            <a:pPr lvl="1"/>
            <a:r>
              <a:rPr lang="en-US" dirty="0" smtClean="0"/>
              <a:t>Declared with: {{ }}</a:t>
            </a: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96797" y="2052918"/>
            <a:ext cx="3331528" cy="1293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Filters:</a:t>
            </a:r>
          </a:p>
          <a:p>
            <a:r>
              <a:rPr lang="en-US" dirty="0" smtClean="0"/>
              <a:t>Declared with: {{ | }}</a:t>
            </a:r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290281" y="2052919"/>
            <a:ext cx="3331528" cy="1293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Logic:</a:t>
            </a:r>
          </a:p>
          <a:p>
            <a:r>
              <a:rPr lang="en-US" dirty="0" smtClean="0"/>
              <a:t>Declared with: {% %}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281" y="3346704"/>
            <a:ext cx="4468316" cy="10728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4763" y="3449314"/>
            <a:ext cx="5501641" cy="86767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103313" y="5403273"/>
            <a:ext cx="4974214" cy="1259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Blocks &amp; Inheritance:</a:t>
            </a:r>
          </a:p>
          <a:p>
            <a:pPr lvl="1"/>
            <a:r>
              <a:rPr lang="en-US" dirty="0" smtClean="0"/>
              <a:t>Block: Segment of a template</a:t>
            </a:r>
          </a:p>
          <a:p>
            <a:pPr lvl="1"/>
            <a:r>
              <a:rPr lang="en-US" dirty="0" smtClean="0"/>
              <a:t>Extends: Calls in parent template</a:t>
            </a:r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539" y="5403273"/>
            <a:ext cx="5615012" cy="117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9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Found: Bundle/Resources/</a:t>
            </a:r>
            <a:r>
              <a:rPr lang="en-US" dirty="0" err="1" smtClean="0"/>
              <a:t>config</a:t>
            </a:r>
            <a:r>
              <a:rPr lang="en-US" dirty="0" smtClean="0"/>
              <a:t>/</a:t>
            </a:r>
            <a:r>
              <a:rPr lang="en-US" dirty="0" err="1" smtClean="0"/>
              <a:t>routing.yml</a:t>
            </a:r>
            <a:r>
              <a:rPr lang="en-US" dirty="0" smtClean="0"/>
              <a:t> (1)</a:t>
            </a:r>
          </a:p>
          <a:p>
            <a:r>
              <a:rPr lang="en-US" dirty="0" smtClean="0"/>
              <a:t>Configuration for telling Symfony how to route </a:t>
            </a:r>
            <a:r>
              <a:rPr lang="en-US" dirty="0" err="1" smtClean="0"/>
              <a:t>urls</a:t>
            </a:r>
            <a:r>
              <a:rPr lang="en-US" dirty="0" smtClean="0"/>
              <a:t> to actions</a:t>
            </a:r>
          </a:p>
          <a:p>
            <a:r>
              <a:rPr lang="en-US" dirty="0" smtClean="0"/>
              <a:t>Ex:</a:t>
            </a:r>
          </a:p>
          <a:p>
            <a:pPr lvl="1"/>
            <a:r>
              <a:rPr lang="en-US" dirty="0"/>
              <a:t>User Requests: </a:t>
            </a:r>
            <a:r>
              <a:rPr lang="en-US" dirty="0">
                <a:hlinkClick r:id="rId3"/>
              </a:rPr>
              <a:t>http://symfblog.dev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Symfony Looks for  a route  matching the path: /</a:t>
            </a:r>
          </a:p>
          <a:p>
            <a:pPr lvl="1"/>
            <a:r>
              <a:rPr lang="en-US" dirty="0" smtClean="0"/>
              <a:t>This route lives in the </a:t>
            </a:r>
            <a:r>
              <a:rPr lang="en-US" dirty="0" err="1" smtClean="0"/>
              <a:t>AppBundle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routing file.</a:t>
            </a:r>
            <a:endParaRPr lang="en-US" dirty="0"/>
          </a:p>
          <a:p>
            <a:pPr lvl="2"/>
            <a:r>
              <a:rPr lang="en-US" dirty="0" smtClean="0"/>
              <a:t>The route name </a:t>
            </a:r>
            <a:r>
              <a:rPr lang="en-US" dirty="0" err="1" smtClean="0"/>
              <a:t>app_homepage</a:t>
            </a:r>
            <a:r>
              <a:rPr lang="en-US" dirty="0" smtClean="0"/>
              <a:t> is globally unique</a:t>
            </a:r>
          </a:p>
          <a:p>
            <a:r>
              <a:rPr lang="en-US" dirty="0" smtClean="0"/>
              <a:t>Routes can be generated in a view using:</a:t>
            </a:r>
          </a:p>
          <a:p>
            <a:pPr lvl="1"/>
            <a:r>
              <a:rPr lang="en-US" dirty="0"/>
              <a:t>{{ </a:t>
            </a:r>
            <a:r>
              <a:rPr lang="en-US" dirty="0" smtClean="0"/>
              <a:t>path(’</a:t>
            </a:r>
            <a:r>
              <a:rPr lang="en-US" dirty="0" err="1" smtClean="0"/>
              <a:t>global_route_name</a:t>
            </a:r>
            <a:r>
              <a:rPr lang="en-US" dirty="0" smtClean="0"/>
              <a:t>') </a:t>
            </a:r>
            <a:r>
              <a:rPr lang="en-US" dirty="0"/>
              <a:t>}}</a:t>
            </a:r>
            <a:r>
              <a:rPr lang="en-US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72" y="3560703"/>
            <a:ext cx="4661477" cy="58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Symfony Configuration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5" y="1299101"/>
            <a:ext cx="6650779" cy="37024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Configuration Options: YML, XML. Annotation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890" y="4087368"/>
            <a:ext cx="4895110" cy="2770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51" y="2330033"/>
            <a:ext cx="4360785" cy="14949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85956" y="1998927"/>
            <a:ext cx="89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XML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704" y="2319529"/>
            <a:ext cx="4502241" cy="13015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81861" y="1879987"/>
            <a:ext cx="89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YML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r="40898"/>
          <a:stretch/>
        </p:blipFill>
        <p:spPr>
          <a:xfrm>
            <a:off x="9252351" y="2319529"/>
            <a:ext cx="2838050" cy="4658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380013" y="1853248"/>
            <a:ext cx="271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Annotation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86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Symfony Cacophony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pPr algn="ctr"/>
            <a:r>
              <a:rPr lang="en-US" dirty="0">
                <a:ea typeface="Abadi MT Condensed Light" charset="0"/>
                <a:cs typeface="Abadi MT Condensed Light" charset="0"/>
              </a:rPr>
              <a:t>A Presentation on The Symfony3 </a:t>
            </a:r>
            <a:r>
              <a:rPr lang="en-US" dirty="0" smtClean="0">
                <a:ea typeface="Abadi MT Condensed Light" charset="0"/>
                <a:cs typeface="Abadi MT Condensed Light" charset="0"/>
              </a:rPr>
              <a:t>Framework</a:t>
            </a:r>
            <a:endParaRPr lang="en-US" dirty="0"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84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Symfony Bundles &amp; Services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1888" y="2397919"/>
            <a:ext cx="6350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Bundles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AppBundle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One Off Features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Ex: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600" dirty="0" smtClean="0"/>
              <a:t>Home &amp; About</a:t>
            </a:r>
          </a:p>
          <a:p>
            <a:pPr marL="285750" indent="-285750">
              <a:buFont typeface="Wingdings" charset="2"/>
              <a:buChar char="Ø"/>
            </a:pP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Src Bundles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Feature Bundles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Separated from Core App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Multiple Uses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Ex: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600" dirty="0" smtClean="0"/>
              <a:t>Blog Operations</a:t>
            </a:r>
          </a:p>
          <a:p>
            <a:pPr marL="285750" indent="-285750">
              <a:buFont typeface="Wingdings" charset="2"/>
              <a:buChar char="Ø"/>
            </a:pPr>
            <a:endParaRPr lang="en-US" sz="1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Vendor Bundles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4688609" cy="3589338"/>
          </a:xfrm>
        </p:spPr>
        <p:txBody>
          <a:bodyPr>
            <a:norm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Provided By Symfony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3rd party 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Installed w/ Composer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Updated w/ Composer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Extended for customization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39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Symfony Services</a:t>
            </a:r>
          </a:p>
          <a:p>
            <a:pPr lvl="1"/>
            <a:r>
              <a:rPr lang="en-US" dirty="0" smtClean="0"/>
              <a:t>PHP object for global task</a:t>
            </a:r>
          </a:p>
          <a:p>
            <a:pPr lvl="1"/>
            <a:r>
              <a:rPr lang="en-US" dirty="0" smtClean="0"/>
              <a:t>Dependency Injectable</a:t>
            </a:r>
          </a:p>
          <a:p>
            <a:pPr lvl="1"/>
            <a:r>
              <a:rPr lang="en-US" dirty="0" smtClean="0"/>
              <a:t>Configurable</a:t>
            </a:r>
          </a:p>
          <a:p>
            <a:pPr lvl="1"/>
            <a:r>
              <a:rPr lang="en-US" dirty="0" smtClean="0"/>
              <a:t>EX:</a:t>
            </a:r>
          </a:p>
          <a:p>
            <a:pPr lvl="2"/>
            <a:r>
              <a:rPr lang="en-US" dirty="0" smtClean="0"/>
              <a:t>Web Mail Service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services.yml</a:t>
            </a:r>
            <a:endParaRPr lang="en-US" dirty="0" smtClean="0"/>
          </a:p>
          <a:p>
            <a:pPr lvl="1"/>
            <a:r>
              <a:rPr lang="en-US" dirty="0" smtClean="0"/>
              <a:t>Configuration for services</a:t>
            </a:r>
          </a:p>
          <a:p>
            <a:pPr lvl="1"/>
            <a:r>
              <a:rPr lang="en-US" dirty="0" smtClean="0"/>
              <a:t>I used this to tap into </a:t>
            </a:r>
            <a:r>
              <a:rPr lang="en-US" dirty="0" err="1" smtClean="0"/>
              <a:t>symfony</a:t>
            </a:r>
            <a:r>
              <a:rPr lang="en-US" dirty="0" smtClean="0"/>
              <a:t>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2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Demo &amp; </a:t>
            </a:r>
            <a:br>
              <a:rPr lang="en-US" dirty="0" smtClean="0"/>
            </a:br>
            <a:r>
              <a:rPr lang="en-US" dirty="0" smtClean="0"/>
              <a:t>Code Walkthrough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we begin lets take a quick break.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10400" y="5037616"/>
            <a:ext cx="49298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SymfBlog</a:t>
            </a:r>
            <a:r>
              <a:rPr lang="en-US" dirty="0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Blogging platform for multiple users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User Account Editing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Blog CRUD Operations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User Login Logging for Auditing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01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Liked: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Bundles, Bundles, and more Bundles</a:t>
            </a:r>
          </a:p>
          <a:p>
            <a:r>
              <a:rPr lang="en-US" dirty="0" smtClean="0"/>
              <a:t>Doctrine’s Entity Management System</a:t>
            </a:r>
          </a:p>
          <a:p>
            <a:r>
              <a:rPr lang="en-US" dirty="0" smtClean="0"/>
              <a:t>Symfony's File System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28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Had Trouble With: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Drowning in a sea of </a:t>
            </a:r>
            <a:r>
              <a:rPr lang="en-US" dirty="0" err="1" smtClean="0"/>
              <a:t>config</a:t>
            </a:r>
            <a:r>
              <a:rPr lang="en-US" dirty="0" smtClean="0"/>
              <a:t> files</a:t>
            </a:r>
          </a:p>
          <a:p>
            <a:r>
              <a:rPr lang="en-US" dirty="0" smtClean="0"/>
              <a:t>Tapping into Symfony's Event System</a:t>
            </a:r>
          </a:p>
          <a:p>
            <a:r>
              <a:rPr lang="en-US" dirty="0" smtClean="0"/>
              <a:t>Keeping Bundle Specific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86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Didn’t Like: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Up a Dev. Environment</a:t>
            </a:r>
          </a:p>
          <a:p>
            <a:r>
              <a:rPr lang="en-US" dirty="0" smtClean="0"/>
              <a:t>Configuring Environments Altogether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1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Strong and Flexible Framework</a:t>
            </a:r>
          </a:p>
          <a:p>
            <a:r>
              <a:rPr lang="en-US" dirty="0" smtClean="0"/>
              <a:t>Steep Learning Curve, but rewarding</a:t>
            </a:r>
          </a:p>
          <a:p>
            <a:r>
              <a:rPr lang="en-US" dirty="0" smtClean="0"/>
              <a:t>Documentation is awesome</a:t>
            </a:r>
          </a:p>
          <a:p>
            <a:r>
              <a:rPr lang="en-US" dirty="0" smtClean="0"/>
              <a:t>Would recommend to fellow </a:t>
            </a:r>
            <a:r>
              <a:rPr lang="en-US" dirty="0" err="1" smtClean="0"/>
              <a:t>devs</a:t>
            </a:r>
            <a:r>
              <a:rPr lang="en-US" dirty="0" smtClean="0"/>
              <a:t>, but not as a first framework.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76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Symfony Plugin is a must have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plugins.jetbrains.com</a:t>
            </a:r>
            <a:r>
              <a:rPr lang="en-US" dirty="0"/>
              <a:t>/plugin/7219-symfony-plugin</a:t>
            </a:r>
            <a:endParaRPr lang="en-US" dirty="0" smtClean="0"/>
          </a:p>
          <a:p>
            <a:r>
              <a:rPr lang="en-US" dirty="0" err="1" smtClean="0"/>
              <a:t>Phpstorm</a:t>
            </a:r>
            <a:r>
              <a:rPr lang="en-US" dirty="0" smtClean="0"/>
              <a:t> is a fantastic IDE</a:t>
            </a:r>
          </a:p>
          <a:p>
            <a:r>
              <a:rPr lang="en-US" dirty="0" smtClean="0"/>
              <a:t>Valet for local dev environment</a:t>
            </a:r>
          </a:p>
          <a:p>
            <a:r>
              <a:rPr lang="en-US" dirty="0" err="1" smtClean="0"/>
              <a:t>Xdebug</a:t>
            </a:r>
            <a:r>
              <a:rPr lang="en-US" dirty="0" smtClean="0"/>
              <a:t> for debugging</a:t>
            </a:r>
          </a:p>
        </p:txBody>
      </p:sp>
    </p:spTree>
    <p:extLst>
      <p:ext uri="{BB962C8B-B14F-4D97-AF65-F5344CB8AC3E}">
        <p14:creationId xmlns:p14="http://schemas.microsoft.com/office/powerpoint/2010/main" val="187803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681182"/>
            <a:ext cx="8825658" cy="3329581"/>
          </a:xfrm>
        </p:spPr>
        <p:txBody>
          <a:bodyPr anchor="ctr"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330" y="3365499"/>
            <a:ext cx="3784907" cy="25882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16" y="5953708"/>
            <a:ext cx="778875" cy="8429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73" y="1986475"/>
            <a:ext cx="2068536" cy="275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657" y="0"/>
            <a:ext cx="1366580" cy="20449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9152" y="2345972"/>
            <a:ext cx="3549932" cy="45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3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30036"/>
            <a:ext cx="8946541" cy="3158837"/>
          </a:xfrm>
        </p:spPr>
        <p:txBody>
          <a:bodyPr>
            <a:normAutofit/>
          </a:bodyPr>
          <a:lstStyle/>
          <a:p>
            <a:r>
              <a:rPr lang="en-US" dirty="0" smtClean="0"/>
              <a:t>Software Developer </a:t>
            </a:r>
          </a:p>
          <a:p>
            <a:r>
              <a:rPr lang="en-US" dirty="0" smtClean="0"/>
              <a:t>Currently employed at Radio Systems Corporation</a:t>
            </a:r>
          </a:p>
          <a:p>
            <a:r>
              <a:rPr lang="en-US" dirty="0" smtClean="0"/>
              <a:t>B.S. Degree in Information Tech. w/ Focus on Software Dev.</a:t>
            </a:r>
          </a:p>
          <a:p>
            <a:r>
              <a:rPr lang="en-US" dirty="0" smtClean="0"/>
              <a:t>Owner of my own Video Game Prod. Studio</a:t>
            </a:r>
          </a:p>
          <a:p>
            <a:r>
              <a:rPr lang="en-US" dirty="0" smtClean="0"/>
              <a:t>Wrote my first line of code in the fall of 2007</a:t>
            </a:r>
          </a:p>
          <a:p>
            <a:r>
              <a:rPr lang="en-US" dirty="0" smtClean="0"/>
              <a:t>I am </a:t>
            </a:r>
            <a:r>
              <a:rPr lang="en-US" b="1" dirty="0" smtClean="0"/>
              <a:t>not</a:t>
            </a:r>
            <a:r>
              <a:rPr lang="en-US" dirty="0" smtClean="0"/>
              <a:t> an expert!!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45" y="4835169"/>
            <a:ext cx="1498600" cy="1612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912" y="4574819"/>
            <a:ext cx="3810000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2823" y="4373894"/>
            <a:ext cx="228600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4753" y="4574819"/>
            <a:ext cx="1625229" cy="19783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5823" y="2023680"/>
            <a:ext cx="1089891" cy="108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Resources: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Files: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github.com/AmosGarner/SymfBlog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4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am I talking about today?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40934"/>
            <a:ext cx="8946541" cy="4707466"/>
          </a:xfrm>
        </p:spPr>
        <p:txBody>
          <a:bodyPr/>
          <a:lstStyle/>
          <a:p>
            <a:r>
              <a:rPr lang="en-US" dirty="0" smtClean="0"/>
              <a:t>Discussing the Symfony 3 Framework</a:t>
            </a:r>
          </a:p>
          <a:p>
            <a:pPr lvl="1"/>
            <a:r>
              <a:rPr lang="en-US" dirty="0" smtClean="0"/>
              <a:t>File System</a:t>
            </a:r>
          </a:p>
          <a:p>
            <a:pPr lvl="1"/>
            <a:r>
              <a:rPr lang="en-US" dirty="0" smtClean="0"/>
              <a:t>Components</a:t>
            </a:r>
          </a:p>
          <a:p>
            <a:pPr lvl="1"/>
            <a:r>
              <a:rPr lang="en-US" dirty="0" smtClean="0"/>
              <a:t>Bundles &amp; Services</a:t>
            </a:r>
          </a:p>
          <a:p>
            <a:r>
              <a:rPr lang="en-US" dirty="0" smtClean="0"/>
              <a:t>Demo web app written in Symfony</a:t>
            </a:r>
          </a:p>
          <a:p>
            <a:r>
              <a:rPr lang="en-US" dirty="0" smtClean="0"/>
              <a:t>Code Walkthrough / Debugging</a:t>
            </a:r>
          </a:p>
          <a:p>
            <a:r>
              <a:rPr lang="en-US" dirty="0" smtClean="0"/>
              <a:t>Some best and not so best practices</a:t>
            </a:r>
          </a:p>
          <a:p>
            <a:r>
              <a:rPr lang="en-US" dirty="0" smtClean="0"/>
              <a:t>Quiz Time!!</a:t>
            </a:r>
          </a:p>
          <a:p>
            <a:r>
              <a:rPr lang="en-US" dirty="0" smtClean="0"/>
              <a:t>Final thoughts, opinions, and general </a:t>
            </a:r>
            <a:r>
              <a:rPr lang="en-US" dirty="0"/>
              <a:t>f</a:t>
            </a:r>
            <a:r>
              <a:rPr lang="en-US" dirty="0" smtClean="0"/>
              <a:t>ilibustering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273" y="3920769"/>
            <a:ext cx="3810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3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I do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256145"/>
            <a:ext cx="8946541" cy="2854037"/>
          </a:xfrm>
        </p:spPr>
        <p:txBody>
          <a:bodyPr/>
          <a:lstStyle/>
          <a:p>
            <a:r>
              <a:rPr lang="en-US" dirty="0" smtClean="0"/>
              <a:t>Symfony is a popular framework</a:t>
            </a:r>
          </a:p>
          <a:p>
            <a:r>
              <a:rPr lang="en-US" dirty="0" smtClean="0"/>
              <a:t>Our Company considered </a:t>
            </a:r>
            <a:r>
              <a:rPr lang="en-US" dirty="0" err="1" smtClean="0"/>
              <a:t>Sylius</a:t>
            </a:r>
            <a:r>
              <a:rPr lang="en-US" dirty="0" smtClean="0"/>
              <a:t> (built on </a:t>
            </a:r>
            <a:r>
              <a:rPr lang="en-US" dirty="0" err="1" smtClean="0"/>
              <a:t>Symf</a:t>
            </a:r>
            <a:r>
              <a:rPr lang="en-US" dirty="0" smtClean="0"/>
              <a:t>.) </a:t>
            </a:r>
          </a:p>
          <a:p>
            <a:r>
              <a:rPr lang="en-US" dirty="0" smtClean="0"/>
              <a:t>20% Innovation Time provided by RSC</a:t>
            </a:r>
          </a:p>
          <a:p>
            <a:r>
              <a:rPr lang="en-US" dirty="0" smtClean="0"/>
              <a:t>Prev. Exp. With Code Ignitor (Similar Framework)</a:t>
            </a:r>
          </a:p>
          <a:p>
            <a:r>
              <a:rPr lang="en-US" dirty="0" smtClean="0"/>
              <a:t>Personal / Professional Growth</a:t>
            </a:r>
          </a:p>
          <a:p>
            <a:r>
              <a:rPr lang="en-US" sz="2800" b="1" u="sng" dirty="0" smtClean="0"/>
              <a:t>Break out </a:t>
            </a:r>
            <a:r>
              <a:rPr lang="en-US" b="1" dirty="0" smtClean="0"/>
              <a:t>of my </a:t>
            </a:r>
            <a:r>
              <a:rPr lang="en-US" sz="2800" b="1" u="sng" dirty="0" smtClean="0"/>
              <a:t>Comfort </a:t>
            </a:r>
            <a:r>
              <a:rPr lang="en-US" sz="2800" b="1" u="sng" dirty="0"/>
              <a:t>Z</a:t>
            </a:r>
            <a:r>
              <a:rPr lang="en-US" sz="2800" b="1" u="sng" dirty="0" smtClean="0"/>
              <a:t>one</a:t>
            </a:r>
            <a:r>
              <a:rPr lang="en-US" sz="2800" b="1" dirty="0" smtClean="0"/>
              <a:t>!!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419" y="4481175"/>
            <a:ext cx="3385972" cy="190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0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Research Portion</a:t>
            </a:r>
            <a:br>
              <a:rPr lang="en-US" dirty="0"/>
            </a:br>
            <a:r>
              <a:rPr lang="en-US" sz="3200" dirty="0"/>
              <a:t>(The boring part)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Symfony File Structure</a:t>
            </a:r>
          </a:p>
          <a:p>
            <a:r>
              <a:rPr lang="en-US" dirty="0" smtClean="0"/>
              <a:t>Symfony Components</a:t>
            </a:r>
          </a:p>
          <a:p>
            <a:r>
              <a:rPr lang="en-US" dirty="0" smtClean="0"/>
              <a:t>Bundles &amp;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46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Symfony File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2588155" cy="4195481"/>
          </a:xfrm>
        </p:spPr>
        <p:txBody>
          <a:bodyPr/>
          <a:lstStyle/>
          <a:p>
            <a:r>
              <a:rPr lang="en-US" dirty="0" smtClean="0"/>
              <a:t>App &amp; Bin</a:t>
            </a:r>
          </a:p>
          <a:p>
            <a:r>
              <a:rPr lang="en-US" dirty="0" smtClean="0"/>
              <a:t>Src</a:t>
            </a:r>
          </a:p>
          <a:p>
            <a:r>
              <a:rPr lang="en-US" dirty="0" smtClean="0"/>
              <a:t>Tests, Var, Web</a:t>
            </a:r>
          </a:p>
          <a:p>
            <a:r>
              <a:rPr lang="en-US" dirty="0" smtClean="0"/>
              <a:t>Vendor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275" y="0"/>
            <a:ext cx="414172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73" y="5382491"/>
            <a:ext cx="2082372" cy="14755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128" y="5381369"/>
            <a:ext cx="2083955" cy="147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4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&amp; Bin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974215" cy="4195481"/>
          </a:xfrm>
        </p:spPr>
        <p:txBody>
          <a:bodyPr/>
          <a:lstStyle/>
          <a:p>
            <a:r>
              <a:rPr lang="en-US" dirty="0" smtClean="0"/>
              <a:t>App:</a:t>
            </a:r>
          </a:p>
          <a:p>
            <a:pPr lvl="1"/>
            <a:r>
              <a:rPr lang="en-US" dirty="0" smtClean="0"/>
              <a:t>Global Configuration</a:t>
            </a:r>
          </a:p>
          <a:p>
            <a:pPr lvl="1"/>
            <a:r>
              <a:rPr lang="en-US" dirty="0" smtClean="0"/>
              <a:t>Global Templates</a:t>
            </a:r>
          </a:p>
          <a:p>
            <a:pPr lvl="1"/>
            <a:r>
              <a:rPr lang="en-US" dirty="0" smtClean="0"/>
              <a:t>Translation Files</a:t>
            </a:r>
          </a:p>
          <a:p>
            <a:pPr lvl="1"/>
            <a:r>
              <a:rPr lang="en-US" dirty="0" err="1" smtClean="0"/>
              <a:t>AppKernal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Bundle Registration    -&gt;</a:t>
            </a:r>
          </a:p>
          <a:p>
            <a:r>
              <a:rPr lang="en-US" dirty="0" smtClean="0"/>
              <a:t>Bin:</a:t>
            </a:r>
          </a:p>
          <a:p>
            <a:pPr lvl="1"/>
            <a:r>
              <a:rPr lang="en-US" dirty="0" smtClean="0"/>
              <a:t>Symfony’s Console Commands</a:t>
            </a:r>
          </a:p>
          <a:p>
            <a:pPr lvl="2"/>
            <a:r>
              <a:rPr lang="en-US" dirty="0" err="1" smtClean="0"/>
              <a:t>Cache:Clear</a:t>
            </a:r>
            <a:endParaRPr lang="en-US" dirty="0" smtClean="0"/>
          </a:p>
          <a:p>
            <a:pPr lvl="2"/>
            <a:r>
              <a:rPr lang="en-US" dirty="0" err="1" smtClean="0"/>
              <a:t>Schema:Update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force</a:t>
            </a:r>
          </a:p>
          <a:p>
            <a:pPr lvl="2"/>
            <a:r>
              <a:rPr lang="en-US" dirty="0" err="1" smtClean="0"/>
              <a:t>Doctrine:Migrations:Diff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434" y="1152983"/>
            <a:ext cx="3860800" cy="195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057" y="5891090"/>
            <a:ext cx="3860800" cy="848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993" y="3178713"/>
            <a:ext cx="5668241" cy="254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6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Src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8154988" cy="4195481"/>
          </a:xfrm>
        </p:spPr>
        <p:txBody>
          <a:bodyPr/>
          <a:lstStyle/>
          <a:p>
            <a:r>
              <a:rPr lang="en-US" dirty="0" smtClean="0"/>
              <a:t>Code written specifically for your app</a:t>
            </a:r>
          </a:p>
          <a:p>
            <a:r>
              <a:rPr lang="en-US" dirty="0" smtClean="0"/>
              <a:t>Default includes </a:t>
            </a:r>
            <a:r>
              <a:rPr lang="en-US" dirty="0" err="1" smtClean="0"/>
              <a:t>AppBundle</a:t>
            </a:r>
            <a:endParaRPr lang="en-US" dirty="0" smtClean="0"/>
          </a:p>
          <a:p>
            <a:r>
              <a:rPr lang="en-US" dirty="0" smtClean="0"/>
              <a:t>Should be organized into Bundles **</a:t>
            </a:r>
          </a:p>
          <a:p>
            <a:pPr lvl="1"/>
            <a:r>
              <a:rPr lang="en-US" dirty="0" smtClean="0"/>
              <a:t>Component Placement Conventions</a:t>
            </a:r>
          </a:p>
          <a:p>
            <a:r>
              <a:rPr lang="en-US" dirty="0" smtClean="0"/>
              <a:t>Can be organized into Sub Bundles</a:t>
            </a:r>
          </a:p>
          <a:p>
            <a:pPr lvl="1"/>
            <a:r>
              <a:rPr lang="en-US" dirty="0" smtClean="0"/>
              <a:t>Meaning Bundles within Bundles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967" y="4625006"/>
            <a:ext cx="2124364" cy="21243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404" y="165519"/>
            <a:ext cx="2715491" cy="42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6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792</TotalTime>
  <Words>1088</Words>
  <Application>Microsoft Macintosh PowerPoint</Application>
  <PresentationFormat>Widescreen</PresentationFormat>
  <Paragraphs>258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Abadi MT Condensed Light</vt:lpstr>
      <vt:lpstr>Calibri</vt:lpstr>
      <vt:lpstr>Century Gothic</vt:lpstr>
      <vt:lpstr>Mangal</vt:lpstr>
      <vt:lpstr>Wingdings</vt:lpstr>
      <vt:lpstr>Wingdings 3</vt:lpstr>
      <vt:lpstr>Arial</vt:lpstr>
      <vt:lpstr>Ion</vt:lpstr>
      <vt:lpstr>PowerPoint Presentation</vt:lpstr>
      <vt:lpstr>Symfony Cacophony</vt:lpstr>
      <vt:lpstr>Who am I?</vt:lpstr>
      <vt:lpstr>What am I talking about today?</vt:lpstr>
      <vt:lpstr>Why did I do this?</vt:lpstr>
      <vt:lpstr>Research Portion (The boring part)</vt:lpstr>
      <vt:lpstr>Symfony File Structure</vt:lpstr>
      <vt:lpstr>App &amp; Bin Directories</vt:lpstr>
      <vt:lpstr>Src Directory</vt:lpstr>
      <vt:lpstr>Tests, Var, &amp; Vendor Directories</vt:lpstr>
      <vt:lpstr>Vendor Directory</vt:lpstr>
      <vt:lpstr>Symfony Components</vt:lpstr>
      <vt:lpstr>Symfony CLI Tools</vt:lpstr>
      <vt:lpstr>Bundles</vt:lpstr>
      <vt:lpstr>Controllers &amp; Actions</vt:lpstr>
      <vt:lpstr>Models &amp; Views</vt:lpstr>
      <vt:lpstr>Twig Templating Engine</vt:lpstr>
      <vt:lpstr>Routing</vt:lpstr>
      <vt:lpstr>Symfony Configuration Types</vt:lpstr>
      <vt:lpstr>Symfony Bundles &amp; Services</vt:lpstr>
      <vt:lpstr>Bundles</vt:lpstr>
      <vt:lpstr>Services</vt:lpstr>
      <vt:lpstr>Application Demo &amp;  Code Walkthrough</vt:lpstr>
      <vt:lpstr>What I Liked:</vt:lpstr>
      <vt:lpstr>What I Had Trouble With:</vt:lpstr>
      <vt:lpstr>What I Didn’t Like:</vt:lpstr>
      <vt:lpstr>Final Thoughts:</vt:lpstr>
      <vt:lpstr>Recommendations :</vt:lpstr>
      <vt:lpstr>Questions?</vt:lpstr>
      <vt:lpstr>Discussion Resources: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Amos Garner</dc:creator>
  <cp:lastModifiedBy>Amos Garner</cp:lastModifiedBy>
  <cp:revision>53</cp:revision>
  <dcterms:created xsi:type="dcterms:W3CDTF">2017-02-27T22:17:37Z</dcterms:created>
  <dcterms:modified xsi:type="dcterms:W3CDTF">2017-03-29T20:15:58Z</dcterms:modified>
</cp:coreProperties>
</file>